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aleway"/>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regular.fntdata"/><Relationship Id="rId10" Type="http://schemas.openxmlformats.org/officeDocument/2006/relationships/slide" Target="slides/slide5.xml"/><Relationship Id="rId13" Type="http://schemas.openxmlformats.org/officeDocument/2006/relationships/font" Target="fonts/Raleway-italic.fntdata"/><Relationship Id="rId12"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Raleway-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91a6535ea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91a6535ea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91a6535ea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91a6535ea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91a6535ea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91a6535ea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f91a6535ea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f91a6535ea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2957000" y="1578400"/>
            <a:ext cx="55977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Kegunaan Flutter dalam Widget, Image &amp; ScrollView</a:t>
            </a:r>
            <a:endParaRPr/>
          </a:p>
        </p:txBody>
      </p:sp>
      <p:sp>
        <p:nvSpPr>
          <p:cNvPr id="87" name="Google Shape;87;p13"/>
          <p:cNvSpPr txBox="1"/>
          <p:nvPr>
            <p:ph idx="1" type="subTitle"/>
          </p:nvPr>
        </p:nvSpPr>
        <p:spPr>
          <a:xfrm>
            <a:off x="5083950" y="3512725"/>
            <a:ext cx="3470700" cy="91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sz="1700"/>
              <a:t>STANLY SUANDI</a:t>
            </a:r>
            <a:endParaRPr sz="1700"/>
          </a:p>
          <a:p>
            <a:pPr indent="0" lvl="0" marL="0" rtl="0" algn="l">
              <a:spcBef>
                <a:spcPts val="0"/>
              </a:spcBef>
              <a:spcAft>
                <a:spcPts val="0"/>
              </a:spcAft>
              <a:buNone/>
            </a:pPr>
            <a:r>
              <a:rPr lang="id" sz="1700"/>
              <a:t>PROD IT 2019</a:t>
            </a:r>
            <a:endParaRPr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latin typeface="Times"/>
                <a:ea typeface="Times"/>
                <a:cs typeface="Times"/>
                <a:sym typeface="Times"/>
              </a:rPr>
              <a:t>Latar Belakang</a:t>
            </a:r>
            <a:endParaRPr>
              <a:latin typeface="Times"/>
              <a:ea typeface="Times"/>
              <a:cs typeface="Times"/>
              <a:sym typeface="Times"/>
            </a:endParaRPr>
          </a:p>
        </p:txBody>
      </p:sp>
      <p:sp>
        <p:nvSpPr>
          <p:cNvPr id="93" name="Google Shape;93;p14"/>
          <p:cNvSpPr txBox="1"/>
          <p:nvPr>
            <p:ph idx="1" type="body"/>
          </p:nvPr>
        </p:nvSpPr>
        <p:spPr>
          <a:xfrm>
            <a:off x="729450" y="2078875"/>
            <a:ext cx="7688700" cy="2261100"/>
          </a:xfrm>
          <a:prstGeom prst="rect">
            <a:avLst/>
          </a:prstGeom>
          <a:ln cap="flat" cmpd="sng" w="9525">
            <a:solidFill>
              <a:srgbClr val="FFFFFF"/>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1200"/>
              </a:spcAft>
              <a:buNone/>
            </a:pPr>
            <a:r>
              <a:rPr lang="id" sz="1200">
                <a:solidFill>
                  <a:srgbClr val="000000"/>
                </a:solidFill>
                <a:latin typeface="Times"/>
                <a:ea typeface="Times"/>
                <a:cs typeface="Times"/>
                <a:sym typeface="Times"/>
              </a:rPr>
              <a:t>Mobile phone adalah piranti yang saat ini tidak bisa dipisahkan dari kehidupan manusia untuk bermacam kebutuhan. Hampir semua jenis aplikasi disediakan dalam perangkat bergerak karen semua orang hampir memilikinya. Jumlah pemilik perangkat bergerak terus tumbuh, demikian juga teknologi yang berada dibalik perangkat tersebut yang juga semakin berkembang. </a:t>
            </a:r>
            <a:r>
              <a:rPr i="1" lang="id" sz="1200">
                <a:solidFill>
                  <a:srgbClr val="000000"/>
                </a:solidFill>
                <a:latin typeface="Times"/>
                <a:ea typeface="Times"/>
                <a:cs typeface="Times"/>
                <a:sym typeface="Times"/>
              </a:rPr>
              <a:t>Widget, Image &amp; ScrollView</a:t>
            </a:r>
            <a:r>
              <a:rPr lang="id" sz="1200">
                <a:solidFill>
                  <a:srgbClr val="000000"/>
                </a:solidFill>
                <a:latin typeface="Times"/>
                <a:ea typeface="Times"/>
                <a:cs typeface="Times"/>
                <a:sym typeface="Times"/>
              </a:rPr>
              <a:t>. Digunakan untuk mengembangkan mobile phone yang dapat berjalan pada perangkat android dan juga IOS, seperti menambahkan struktur pada sidebar atau footer, menampilkan gambar, dan mempermudah user melakukan scroll secara vertikal pada layout yang sudah dibuat jika layout tersebut terlalu besar. Flutter pertama kali rilis pada mei 2017 dan sudah berada pada versi stabil yaitu v1.0.0 pada 5 desembe 2018 dan sekarang sudah mencapai versi v1.12.13. </a:t>
            </a:r>
            <a:endParaRPr sz="1200">
              <a:solidFill>
                <a:srgbClr val="000000"/>
              </a:solidFill>
              <a:latin typeface="Times"/>
              <a:ea typeface="Times"/>
              <a:cs typeface="Times"/>
              <a:sym typeface="Time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Draft Desain </a:t>
            </a:r>
            <a:endParaRPr/>
          </a:p>
        </p:txBody>
      </p:sp>
      <p:sp>
        <p:nvSpPr>
          <p:cNvPr id="99" name="Google Shape;99;p15"/>
          <p:cNvSpPr txBox="1"/>
          <p:nvPr>
            <p:ph idx="1" type="body"/>
          </p:nvPr>
        </p:nvSpPr>
        <p:spPr>
          <a:xfrm>
            <a:off x="9909525" y="144120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0" name="Google Shape;100;p15"/>
          <p:cNvPicPr preferRelativeResize="0"/>
          <p:nvPr/>
        </p:nvPicPr>
        <p:blipFill>
          <a:blip r:embed="rId3">
            <a:alphaModFix/>
          </a:blip>
          <a:stretch>
            <a:fillRect/>
          </a:stretch>
        </p:blipFill>
        <p:spPr>
          <a:xfrm>
            <a:off x="615152" y="2393200"/>
            <a:ext cx="2171800" cy="2874950"/>
          </a:xfrm>
          <a:prstGeom prst="rect">
            <a:avLst/>
          </a:prstGeom>
          <a:noFill/>
          <a:ln>
            <a:noFill/>
          </a:ln>
        </p:spPr>
      </p:pic>
      <p:pic>
        <p:nvPicPr>
          <p:cNvPr id="101" name="Google Shape;101;p15"/>
          <p:cNvPicPr preferRelativeResize="0"/>
          <p:nvPr/>
        </p:nvPicPr>
        <p:blipFill>
          <a:blip r:embed="rId4">
            <a:alphaModFix/>
          </a:blip>
          <a:stretch>
            <a:fillRect/>
          </a:stretch>
        </p:blipFill>
        <p:spPr>
          <a:xfrm>
            <a:off x="3117200" y="2421775"/>
            <a:ext cx="2126249" cy="2817800"/>
          </a:xfrm>
          <a:prstGeom prst="rect">
            <a:avLst/>
          </a:prstGeom>
          <a:noFill/>
          <a:ln>
            <a:noFill/>
          </a:ln>
        </p:spPr>
      </p:pic>
      <p:pic>
        <p:nvPicPr>
          <p:cNvPr id="102" name="Google Shape;102;p15"/>
          <p:cNvPicPr preferRelativeResize="0"/>
          <p:nvPr/>
        </p:nvPicPr>
        <p:blipFill>
          <a:blip r:embed="rId5">
            <a:alphaModFix/>
          </a:blip>
          <a:stretch>
            <a:fillRect/>
          </a:stretch>
        </p:blipFill>
        <p:spPr>
          <a:xfrm>
            <a:off x="5459400" y="2243868"/>
            <a:ext cx="3684600" cy="1931107"/>
          </a:xfrm>
          <a:prstGeom prst="rect">
            <a:avLst/>
          </a:prstGeom>
          <a:noFill/>
          <a:ln>
            <a:noFill/>
          </a:ln>
        </p:spPr>
      </p:pic>
      <p:sp>
        <p:nvSpPr>
          <p:cNvPr id="103" name="Google Shape;103;p15"/>
          <p:cNvSpPr/>
          <p:nvPr/>
        </p:nvSpPr>
        <p:spPr>
          <a:xfrm>
            <a:off x="7341825" y="1853850"/>
            <a:ext cx="1181100" cy="314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a:t>Vertical</a:t>
            </a:r>
            <a:endParaRPr/>
          </a:p>
        </p:txBody>
      </p:sp>
      <p:sp>
        <p:nvSpPr>
          <p:cNvPr id="104" name="Google Shape;104;p15"/>
          <p:cNvSpPr/>
          <p:nvPr/>
        </p:nvSpPr>
        <p:spPr>
          <a:xfrm>
            <a:off x="3162300" y="1952325"/>
            <a:ext cx="1876200" cy="342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a:t>Geser + Keterangan</a:t>
            </a:r>
            <a:endParaRPr/>
          </a:p>
        </p:txBody>
      </p:sp>
      <p:sp>
        <p:nvSpPr>
          <p:cNvPr id="105" name="Google Shape;105;p15"/>
          <p:cNvSpPr/>
          <p:nvPr/>
        </p:nvSpPr>
        <p:spPr>
          <a:xfrm>
            <a:off x="1017225" y="2025300"/>
            <a:ext cx="1181100" cy="314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a:t>Geser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662775" y="1232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1" name="Google Shape;111;p16"/>
          <p:cNvSpPr txBox="1"/>
          <p:nvPr>
            <p:ph idx="1" type="body"/>
          </p:nvPr>
        </p:nvSpPr>
        <p:spPr>
          <a:xfrm>
            <a:off x="662775"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2" name="Google Shape;112;p16"/>
          <p:cNvPicPr preferRelativeResize="0"/>
          <p:nvPr/>
        </p:nvPicPr>
        <p:blipFill>
          <a:blip r:embed="rId3">
            <a:alphaModFix/>
          </a:blip>
          <a:stretch>
            <a:fillRect/>
          </a:stretch>
        </p:blipFill>
        <p:spPr>
          <a:xfrm>
            <a:off x="359863" y="814298"/>
            <a:ext cx="6825424" cy="3514901"/>
          </a:xfrm>
          <a:prstGeom prst="rect">
            <a:avLst/>
          </a:prstGeom>
          <a:noFill/>
          <a:ln>
            <a:noFill/>
          </a:ln>
        </p:spPr>
      </p:pic>
      <p:cxnSp>
        <p:nvCxnSpPr>
          <p:cNvPr id="113" name="Google Shape;113;p16"/>
          <p:cNvCxnSpPr/>
          <p:nvPr/>
        </p:nvCxnSpPr>
        <p:spPr>
          <a:xfrm rot="10800000">
            <a:off x="4022800" y="4239575"/>
            <a:ext cx="1133400" cy="628500"/>
          </a:xfrm>
          <a:prstGeom prst="straightConnector1">
            <a:avLst/>
          </a:prstGeom>
          <a:noFill/>
          <a:ln cap="flat" cmpd="sng" w="9525">
            <a:solidFill>
              <a:schemeClr val="dk2"/>
            </a:solidFill>
            <a:prstDash val="solid"/>
            <a:round/>
            <a:headEnd len="med" w="med" type="none"/>
            <a:tailEnd len="med" w="med" type="triangle"/>
          </a:ln>
        </p:spPr>
      </p:cxnSp>
      <p:sp>
        <p:nvSpPr>
          <p:cNvPr id="114" name="Google Shape;114;p16"/>
          <p:cNvSpPr/>
          <p:nvPr/>
        </p:nvSpPr>
        <p:spPr>
          <a:xfrm>
            <a:off x="3250171" y="3880747"/>
            <a:ext cx="1044800" cy="538775"/>
          </a:xfrm>
          <a:custGeom>
            <a:rect b="b" l="l" r="r" t="t"/>
            <a:pathLst>
              <a:path extrusionOk="0" h="21551" w="41792">
                <a:moveTo>
                  <a:pt x="23885" y="3399"/>
                </a:moveTo>
                <a:cubicBezTo>
                  <a:pt x="18135" y="2249"/>
                  <a:pt x="12194" y="1292"/>
                  <a:pt x="6359" y="1875"/>
                </a:cubicBezTo>
                <a:cubicBezTo>
                  <a:pt x="2714" y="2240"/>
                  <a:pt x="-790" y="7510"/>
                  <a:pt x="263" y="11019"/>
                </a:cubicBezTo>
                <a:cubicBezTo>
                  <a:pt x="2142" y="17281"/>
                  <a:pt x="10921" y="19733"/>
                  <a:pt x="17408" y="20544"/>
                </a:cubicBezTo>
                <a:cubicBezTo>
                  <a:pt x="24645" y="21449"/>
                  <a:pt x="33968" y="23034"/>
                  <a:pt x="39125" y="17877"/>
                </a:cubicBezTo>
                <a:cubicBezTo>
                  <a:pt x="41843" y="15159"/>
                  <a:pt x="42627" y="9743"/>
                  <a:pt x="40649" y="6447"/>
                </a:cubicBezTo>
                <a:cubicBezTo>
                  <a:pt x="37880" y="1832"/>
                  <a:pt x="30769" y="1600"/>
                  <a:pt x="25409" y="1113"/>
                </a:cubicBezTo>
                <a:cubicBezTo>
                  <a:pt x="23118" y="905"/>
                  <a:pt x="20608" y="-678"/>
                  <a:pt x="18551" y="351"/>
                </a:cubicBezTo>
              </a:path>
            </a:pathLst>
          </a:custGeom>
          <a:noFill/>
          <a:ln cap="flat" cmpd="sng" w="9525">
            <a:solidFill>
              <a:schemeClr val="dk2"/>
            </a:solidFill>
            <a:prstDash val="solid"/>
            <a:round/>
            <a:headEnd len="med" w="med" type="none"/>
            <a:tailEnd len="med" w="med" type="none"/>
          </a:ln>
        </p:spPr>
      </p:sp>
      <p:sp>
        <p:nvSpPr>
          <p:cNvPr id="115" name="Google Shape;115;p16"/>
          <p:cNvSpPr/>
          <p:nvPr/>
        </p:nvSpPr>
        <p:spPr>
          <a:xfrm>
            <a:off x="5156200" y="4515575"/>
            <a:ext cx="1305000" cy="35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a:t>Indicator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1" name="Google Shape;121;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2" name="Google Shape;122;p17"/>
          <p:cNvPicPr preferRelativeResize="0"/>
          <p:nvPr/>
        </p:nvPicPr>
        <p:blipFill>
          <a:blip r:embed="rId3">
            <a:alphaModFix/>
          </a:blip>
          <a:stretch>
            <a:fillRect/>
          </a:stretch>
        </p:blipFill>
        <p:spPr>
          <a:xfrm>
            <a:off x="636388" y="76200"/>
            <a:ext cx="3965974" cy="5143500"/>
          </a:xfrm>
          <a:prstGeom prst="rect">
            <a:avLst/>
          </a:prstGeom>
          <a:noFill/>
          <a:ln>
            <a:noFill/>
          </a:ln>
        </p:spPr>
      </p:pic>
      <p:pic>
        <p:nvPicPr>
          <p:cNvPr id="123" name="Google Shape;123;p17"/>
          <p:cNvPicPr preferRelativeResize="0"/>
          <p:nvPr/>
        </p:nvPicPr>
        <p:blipFill>
          <a:blip r:embed="rId4">
            <a:alphaModFix/>
          </a:blip>
          <a:stretch>
            <a:fillRect/>
          </a:stretch>
        </p:blipFill>
        <p:spPr>
          <a:xfrm>
            <a:off x="5036371" y="104775"/>
            <a:ext cx="3852809"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